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83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B334F2-D9CD-4EF2-99B9-B75B2E79624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4A085613-D95F-4DFC-AFB1-36ECE7C88965}">
      <dgm:prSet/>
      <dgm:spPr>
        <a:solidFill>
          <a:srgbClr val="92D050"/>
        </a:solidFill>
      </dgm:spPr>
      <dgm:t>
        <a:bodyPr/>
        <a:lstStyle/>
        <a:p>
          <a:pPr rtl="0"/>
          <a:r>
            <a:rPr lang="hu-H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 </a:t>
          </a:r>
          <a:r>
            <a:rPr lang="hu-HU" b="1" dirty="0" smtClean="0">
              <a:solidFill>
                <a:schemeClr val="tx1"/>
              </a:solidFill>
              <a:latin typeface="Monotype Corsiva" pitchFamily="66" charset="0"/>
              <a:cs typeface="Times New Roman" pitchFamily="18" charset="0"/>
            </a:rPr>
            <a:t>Kolping Nagyváthy János </a:t>
          </a:r>
          <a:r>
            <a:rPr lang="hu-H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Technikum, Szakgimnázium, Szakképző Iskola és Kollégium 2020/21-es tanévre </a:t>
          </a:r>
          <a:r>
            <a:rPr lang="hu-H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meghirdeti tagozatait</a:t>
          </a:r>
          <a:r>
            <a:rPr lang="hu-H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</a:t>
          </a:r>
          <a:r>
            <a:rPr lang="hu-HU" dirty="0" smtClean="0"/>
            <a:t/>
          </a:r>
          <a:br>
            <a:rPr lang="hu-HU" dirty="0" smtClean="0"/>
          </a:br>
          <a:r>
            <a:rPr lang="hu-HU" dirty="0" smtClean="0"/>
            <a:t> </a:t>
          </a:r>
          <a:br>
            <a:rPr lang="hu-HU" dirty="0" smtClean="0"/>
          </a:br>
          <a:endParaRPr lang="hu-HU" dirty="0"/>
        </a:p>
      </dgm:t>
    </dgm:pt>
    <dgm:pt modelId="{23E06237-DB0C-458E-B409-A9D768E5E39F}" type="parTrans" cxnId="{E396B271-E73B-4B57-8974-480DF74ED75C}">
      <dgm:prSet/>
      <dgm:spPr/>
      <dgm:t>
        <a:bodyPr/>
        <a:lstStyle/>
        <a:p>
          <a:endParaRPr lang="hu-HU"/>
        </a:p>
      </dgm:t>
    </dgm:pt>
    <dgm:pt modelId="{5315958E-2FFF-4B92-9D45-8BD8F7E9A042}" type="sibTrans" cxnId="{E396B271-E73B-4B57-8974-480DF74ED75C}">
      <dgm:prSet/>
      <dgm:spPr/>
      <dgm:t>
        <a:bodyPr/>
        <a:lstStyle/>
        <a:p>
          <a:endParaRPr lang="hu-HU"/>
        </a:p>
      </dgm:t>
    </dgm:pt>
    <dgm:pt modelId="{B86DF13E-370B-4340-8C5F-F49F24155131}" type="pres">
      <dgm:prSet presAssocID="{08B334F2-D9CD-4EF2-99B9-B75B2E79624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D0350DE1-BDCA-4108-9C05-9CDB29DFEE41}" type="pres">
      <dgm:prSet presAssocID="{4A085613-D95F-4DFC-AFB1-36ECE7C88965}" presName="composite" presStyleCnt="0"/>
      <dgm:spPr/>
    </dgm:pt>
    <dgm:pt modelId="{AB7FFF4F-B5A4-4B78-819D-2F3D168CD0C6}" type="pres">
      <dgm:prSet presAssocID="{4A085613-D95F-4DFC-AFB1-36ECE7C88965}" presName="imgShp" presStyleLbl="fgImgPlace1" presStyleIdx="0" presStyleCnt="1"/>
      <dgm:spPr>
        <a:solidFill>
          <a:srgbClr val="D98311"/>
        </a:solidFill>
      </dgm:spPr>
      <dgm:t>
        <a:bodyPr/>
        <a:lstStyle/>
        <a:p>
          <a:endParaRPr lang="hu-HU"/>
        </a:p>
      </dgm:t>
    </dgm:pt>
    <dgm:pt modelId="{D87BB60B-AA87-4985-A8E7-73815A71E044}" type="pres">
      <dgm:prSet presAssocID="{4A085613-D95F-4DFC-AFB1-36ECE7C88965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E396B271-E73B-4B57-8974-480DF74ED75C}" srcId="{08B334F2-D9CD-4EF2-99B9-B75B2E79624C}" destId="{4A085613-D95F-4DFC-AFB1-36ECE7C88965}" srcOrd="0" destOrd="0" parTransId="{23E06237-DB0C-458E-B409-A9D768E5E39F}" sibTransId="{5315958E-2FFF-4B92-9D45-8BD8F7E9A042}"/>
    <dgm:cxn modelId="{E901A7B3-BF84-4AC8-B4F5-B781D5318E64}" type="presOf" srcId="{4A085613-D95F-4DFC-AFB1-36ECE7C88965}" destId="{D87BB60B-AA87-4985-A8E7-73815A71E044}" srcOrd="0" destOrd="0" presId="urn:microsoft.com/office/officeart/2005/8/layout/vList3"/>
    <dgm:cxn modelId="{85CF8521-C699-4846-B860-B1F6F3113557}" type="presOf" srcId="{08B334F2-D9CD-4EF2-99B9-B75B2E79624C}" destId="{B86DF13E-370B-4340-8C5F-F49F24155131}" srcOrd="0" destOrd="0" presId="urn:microsoft.com/office/officeart/2005/8/layout/vList3"/>
    <dgm:cxn modelId="{F038B224-EF4F-4CE5-A0C8-520C754287CC}" type="presParOf" srcId="{B86DF13E-370B-4340-8C5F-F49F24155131}" destId="{D0350DE1-BDCA-4108-9C05-9CDB29DFEE41}" srcOrd="0" destOrd="0" presId="urn:microsoft.com/office/officeart/2005/8/layout/vList3"/>
    <dgm:cxn modelId="{C095983C-6666-4B2E-8885-98E55EFE78DA}" type="presParOf" srcId="{D0350DE1-BDCA-4108-9C05-9CDB29DFEE41}" destId="{AB7FFF4F-B5A4-4B78-819D-2F3D168CD0C6}" srcOrd="0" destOrd="0" presId="urn:microsoft.com/office/officeart/2005/8/layout/vList3"/>
    <dgm:cxn modelId="{5F44F390-A65B-444D-A1B6-C5AD0597DC1F}" type="presParOf" srcId="{D0350DE1-BDCA-4108-9C05-9CDB29DFEE41}" destId="{D87BB60B-AA87-4985-A8E7-73815A71E04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41C178-F637-4BF4-B333-8180E644F42B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07C0A283-FDE1-4EBC-9CAC-B9E1473E912C}">
      <dgm:prSet custT="1"/>
      <dgm:spPr>
        <a:solidFill>
          <a:srgbClr val="92D050"/>
        </a:solidFill>
      </dgm:spPr>
      <dgm:t>
        <a:bodyPr/>
        <a:lstStyle/>
        <a:p>
          <a:pPr rtl="0">
            <a:lnSpc>
              <a:spcPct val="150000"/>
            </a:lnSpc>
          </a:pPr>
          <a:r>
            <a:rPr lang="hu-H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 Kolping Nagyváthy János Technikum, Szakgimnázium, Szakképző Iskola és Kollégium az alábbi képzéseket indítja nappali tagozaton a 2021/2022-es tanévben a 8. osztályt végzettek részére:</a:t>
          </a:r>
          <a:endParaRPr lang="hu-H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AE23470-2C44-4BD7-9C08-7CD49C4B05B4}" type="parTrans" cxnId="{25C8702E-DAA0-465A-9DDF-E0793FCBC160}">
      <dgm:prSet/>
      <dgm:spPr/>
      <dgm:t>
        <a:bodyPr/>
        <a:lstStyle/>
        <a:p>
          <a:endParaRPr lang="hu-HU"/>
        </a:p>
      </dgm:t>
    </dgm:pt>
    <dgm:pt modelId="{023377F3-75C8-4A8B-81B9-72D4A1EF3A23}" type="sibTrans" cxnId="{25C8702E-DAA0-465A-9DDF-E0793FCBC160}">
      <dgm:prSet/>
      <dgm:spPr/>
      <dgm:t>
        <a:bodyPr/>
        <a:lstStyle/>
        <a:p>
          <a:endParaRPr lang="hu-HU"/>
        </a:p>
      </dgm:t>
    </dgm:pt>
    <dgm:pt modelId="{ACB1A476-8E27-4023-BA2F-AD06CC9305D7}">
      <dgm:prSet/>
      <dgm:spPr>
        <a:solidFill>
          <a:srgbClr val="92D050"/>
        </a:solidFill>
      </dgm:spPr>
      <dgm:t>
        <a:bodyPr/>
        <a:lstStyle/>
        <a:p>
          <a:pPr rtl="0"/>
          <a:r>
            <a:rPr lang="hu-HU" b="1" dirty="0" smtClean="0">
              <a:solidFill>
                <a:schemeClr val="tx1"/>
              </a:solidFill>
            </a:rPr>
            <a:t>Mezőgazdaság és erdészet</a:t>
          </a:r>
          <a:endParaRPr lang="hu-HU" dirty="0">
            <a:solidFill>
              <a:schemeClr val="tx1"/>
            </a:solidFill>
          </a:endParaRPr>
        </a:p>
      </dgm:t>
    </dgm:pt>
    <dgm:pt modelId="{7CCB511A-BD85-4F12-8236-6440839AE4DB}" type="parTrans" cxnId="{E907D67C-6817-4F13-9DB9-603FEC445860}">
      <dgm:prSet/>
      <dgm:spPr/>
      <dgm:t>
        <a:bodyPr/>
        <a:lstStyle/>
        <a:p>
          <a:endParaRPr lang="hu-HU"/>
        </a:p>
      </dgm:t>
    </dgm:pt>
    <dgm:pt modelId="{0389E070-6D60-4B66-B6E2-6A331579F3D0}" type="sibTrans" cxnId="{E907D67C-6817-4F13-9DB9-603FEC445860}">
      <dgm:prSet/>
      <dgm:spPr/>
      <dgm:t>
        <a:bodyPr/>
        <a:lstStyle/>
        <a:p>
          <a:endParaRPr lang="hu-HU"/>
        </a:p>
      </dgm:t>
    </dgm:pt>
    <dgm:pt modelId="{ED2C5943-9529-4F6C-B70E-74722570A098}">
      <dgm:prSet/>
      <dgm:spPr>
        <a:solidFill>
          <a:srgbClr val="92D050"/>
        </a:solidFill>
      </dgm:spPr>
      <dgm:t>
        <a:bodyPr/>
        <a:lstStyle/>
        <a:p>
          <a:pPr rtl="0"/>
          <a:r>
            <a:rPr lang="hu-HU" b="1" dirty="0" smtClean="0">
              <a:solidFill>
                <a:schemeClr val="tx1"/>
              </a:solidFill>
            </a:rPr>
            <a:t>Pedagógia</a:t>
          </a:r>
          <a:endParaRPr lang="hu-HU" dirty="0">
            <a:solidFill>
              <a:schemeClr val="tx1"/>
            </a:solidFill>
          </a:endParaRPr>
        </a:p>
      </dgm:t>
    </dgm:pt>
    <dgm:pt modelId="{E9E32063-0083-4B76-96A2-49DF291874CC}" type="parTrans" cxnId="{492BC63A-FDA9-46A7-B027-B708D20F7E4E}">
      <dgm:prSet/>
      <dgm:spPr/>
      <dgm:t>
        <a:bodyPr/>
        <a:lstStyle/>
        <a:p>
          <a:endParaRPr lang="hu-HU"/>
        </a:p>
      </dgm:t>
    </dgm:pt>
    <dgm:pt modelId="{BCA52742-239E-4275-AC2C-235103DA3BDE}" type="sibTrans" cxnId="{492BC63A-FDA9-46A7-B027-B708D20F7E4E}">
      <dgm:prSet/>
      <dgm:spPr/>
      <dgm:t>
        <a:bodyPr/>
        <a:lstStyle/>
        <a:p>
          <a:endParaRPr lang="hu-HU"/>
        </a:p>
      </dgm:t>
    </dgm:pt>
    <dgm:pt modelId="{AFE20949-FD37-4CF8-B565-3AF71AF91764}">
      <dgm:prSet/>
      <dgm:spPr>
        <a:solidFill>
          <a:srgbClr val="92D050"/>
        </a:solidFill>
      </dgm:spPr>
      <dgm:t>
        <a:bodyPr/>
        <a:lstStyle/>
        <a:p>
          <a:pPr rtl="0"/>
          <a:r>
            <a:rPr lang="hu-HU" b="1" dirty="0" smtClean="0">
              <a:solidFill>
                <a:schemeClr val="tx1"/>
              </a:solidFill>
            </a:rPr>
            <a:t>Gépészet</a:t>
          </a:r>
          <a:endParaRPr lang="hu-HU" dirty="0">
            <a:solidFill>
              <a:schemeClr val="tx1"/>
            </a:solidFill>
          </a:endParaRPr>
        </a:p>
      </dgm:t>
    </dgm:pt>
    <dgm:pt modelId="{C894C4EC-6E0F-4D17-99BF-64312D953224}" type="parTrans" cxnId="{428C17C9-B2CE-4BC6-BDB1-8101D6A6D1EE}">
      <dgm:prSet/>
      <dgm:spPr/>
      <dgm:t>
        <a:bodyPr/>
        <a:lstStyle/>
        <a:p>
          <a:endParaRPr lang="hu-HU"/>
        </a:p>
      </dgm:t>
    </dgm:pt>
    <dgm:pt modelId="{A7B08061-C2D1-4640-8112-C9B7299EC6CB}" type="sibTrans" cxnId="{428C17C9-B2CE-4BC6-BDB1-8101D6A6D1EE}">
      <dgm:prSet/>
      <dgm:spPr/>
      <dgm:t>
        <a:bodyPr/>
        <a:lstStyle/>
        <a:p>
          <a:endParaRPr lang="hu-HU"/>
        </a:p>
      </dgm:t>
    </dgm:pt>
    <dgm:pt modelId="{5A57ED13-8EBE-42E6-A493-62CF5F288A63}">
      <dgm:prSet custT="1"/>
      <dgm:spPr>
        <a:solidFill>
          <a:srgbClr val="92D050"/>
        </a:solidFill>
      </dgm:spPr>
      <dgm:t>
        <a:bodyPr/>
        <a:lstStyle/>
        <a:p>
          <a:pPr rtl="0"/>
          <a:r>
            <a:rPr lang="hu-HU" sz="3200" b="1" dirty="0" smtClean="0">
              <a:solidFill>
                <a:schemeClr val="tx1"/>
              </a:solidFill>
            </a:rPr>
            <a:t>Szociális gondozó és ápoló</a:t>
          </a:r>
          <a:endParaRPr lang="hu-HU" sz="3200" dirty="0">
            <a:solidFill>
              <a:schemeClr val="tx1"/>
            </a:solidFill>
          </a:endParaRPr>
        </a:p>
      </dgm:t>
    </dgm:pt>
    <dgm:pt modelId="{8545A28C-2E5C-4A46-A64B-502E325953FF}" type="parTrans" cxnId="{6B936B6C-1CCF-44CB-A9FD-82C2BD4CA588}">
      <dgm:prSet/>
      <dgm:spPr/>
      <dgm:t>
        <a:bodyPr/>
        <a:lstStyle/>
        <a:p>
          <a:endParaRPr lang="hu-HU"/>
        </a:p>
      </dgm:t>
    </dgm:pt>
    <dgm:pt modelId="{11F0E62E-E029-49E8-ABEC-DCE9B191AAB8}" type="sibTrans" cxnId="{6B936B6C-1CCF-44CB-A9FD-82C2BD4CA588}">
      <dgm:prSet/>
      <dgm:spPr/>
      <dgm:t>
        <a:bodyPr/>
        <a:lstStyle/>
        <a:p>
          <a:endParaRPr lang="hu-HU"/>
        </a:p>
      </dgm:t>
    </dgm:pt>
    <dgm:pt modelId="{5EA65054-D4B6-4C0B-86C9-AFBEF5C8E544}" type="pres">
      <dgm:prSet presAssocID="{8441C178-F637-4BF4-B333-8180E644F42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26D1ACC0-6B3E-400E-AE2D-01DB7A657FF2}" type="pres">
      <dgm:prSet presAssocID="{07C0A283-FDE1-4EBC-9CAC-B9E1473E912C}" presName="composite" presStyleCnt="0"/>
      <dgm:spPr/>
    </dgm:pt>
    <dgm:pt modelId="{C5E632C0-F11F-413E-B1F3-FD99EE78A488}" type="pres">
      <dgm:prSet presAssocID="{07C0A283-FDE1-4EBC-9CAC-B9E1473E912C}" presName="imgShp" presStyleLbl="fgImgPlace1" presStyleIdx="0" presStyleCnt="5" custScaleX="212827" custScaleY="191512" custLinFactNeighborX="-93012" custLinFactNeighborY="-466"/>
      <dgm:spPr>
        <a:solidFill>
          <a:srgbClr val="D98311"/>
        </a:solidFill>
      </dgm:spPr>
    </dgm:pt>
    <dgm:pt modelId="{77F009E3-A2D0-49EE-8AB3-01F73DB18A0A}" type="pres">
      <dgm:prSet presAssocID="{07C0A283-FDE1-4EBC-9CAC-B9E1473E912C}" presName="txShp" presStyleLbl="node1" presStyleIdx="0" presStyleCnt="5" custScaleX="121281" custScaleY="180496" custLinFactNeighborX="5575" custLinFactNeighborY="179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1102DF7-01A1-4DEA-BCC4-8B4226C0E6C7}" type="pres">
      <dgm:prSet presAssocID="{023377F3-75C8-4A8B-81B9-72D4A1EF3A23}" presName="spacing" presStyleCnt="0"/>
      <dgm:spPr/>
    </dgm:pt>
    <dgm:pt modelId="{0E347BAB-395E-4146-A586-E942F46CB1CA}" type="pres">
      <dgm:prSet presAssocID="{ACB1A476-8E27-4023-BA2F-AD06CC9305D7}" presName="composite" presStyleCnt="0"/>
      <dgm:spPr/>
    </dgm:pt>
    <dgm:pt modelId="{29881E53-F318-4297-800A-11BB62CA9433}" type="pres">
      <dgm:prSet presAssocID="{ACB1A476-8E27-4023-BA2F-AD06CC9305D7}" presName="imgShp" presStyleLbl="fgImgPlace1" presStyleIdx="1" presStyleCnt="5"/>
      <dgm:spPr>
        <a:solidFill>
          <a:srgbClr val="D98311"/>
        </a:solidFill>
      </dgm:spPr>
    </dgm:pt>
    <dgm:pt modelId="{F4E53C47-2BC6-4665-877E-6DF25A788934}" type="pres">
      <dgm:prSet presAssocID="{ACB1A476-8E27-4023-BA2F-AD06CC9305D7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A06BD4D-A235-4621-AFED-3D68EFA5FC19}" type="pres">
      <dgm:prSet presAssocID="{0389E070-6D60-4B66-B6E2-6A331579F3D0}" presName="spacing" presStyleCnt="0"/>
      <dgm:spPr/>
    </dgm:pt>
    <dgm:pt modelId="{010E3C58-EAE7-44AF-A646-FD1F1D457B33}" type="pres">
      <dgm:prSet presAssocID="{ED2C5943-9529-4F6C-B70E-74722570A098}" presName="composite" presStyleCnt="0"/>
      <dgm:spPr/>
    </dgm:pt>
    <dgm:pt modelId="{7AC03B14-DF04-444B-A000-AF0D2D19739B}" type="pres">
      <dgm:prSet presAssocID="{ED2C5943-9529-4F6C-B70E-74722570A098}" presName="imgShp" presStyleLbl="fgImgPlace1" presStyleIdx="2" presStyleCnt="5"/>
      <dgm:spPr>
        <a:solidFill>
          <a:srgbClr val="D98311"/>
        </a:solidFill>
      </dgm:spPr>
    </dgm:pt>
    <dgm:pt modelId="{2157D368-D824-4AE6-9F24-E27CA85100DE}" type="pres">
      <dgm:prSet presAssocID="{ED2C5943-9529-4F6C-B70E-74722570A098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8F774DD-C74B-430D-B5F1-B8E0BFB08F04}" type="pres">
      <dgm:prSet presAssocID="{BCA52742-239E-4275-AC2C-235103DA3BDE}" presName="spacing" presStyleCnt="0"/>
      <dgm:spPr/>
    </dgm:pt>
    <dgm:pt modelId="{780DE63B-B98D-4E34-BE57-E58DFCA3711F}" type="pres">
      <dgm:prSet presAssocID="{AFE20949-FD37-4CF8-B565-3AF71AF91764}" presName="composite" presStyleCnt="0"/>
      <dgm:spPr/>
    </dgm:pt>
    <dgm:pt modelId="{8B24C179-C73C-401B-9DD1-83D973AF0810}" type="pres">
      <dgm:prSet presAssocID="{AFE20949-FD37-4CF8-B565-3AF71AF91764}" presName="imgShp" presStyleLbl="fgImgPlace1" presStyleIdx="3" presStyleCnt="5"/>
      <dgm:spPr>
        <a:solidFill>
          <a:srgbClr val="D98311"/>
        </a:solidFill>
      </dgm:spPr>
    </dgm:pt>
    <dgm:pt modelId="{DB57AA9B-E382-42CC-86D3-FAC07559C918}" type="pres">
      <dgm:prSet presAssocID="{AFE20949-FD37-4CF8-B565-3AF71AF91764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13F5C04-444B-4C6F-BD9B-4CEDC9CE25DE}" type="pres">
      <dgm:prSet presAssocID="{A7B08061-C2D1-4640-8112-C9B7299EC6CB}" presName="spacing" presStyleCnt="0"/>
      <dgm:spPr/>
    </dgm:pt>
    <dgm:pt modelId="{F510186F-345B-47CA-AD7C-ED23E39FF0BF}" type="pres">
      <dgm:prSet presAssocID="{5A57ED13-8EBE-42E6-A493-62CF5F288A63}" presName="composite" presStyleCnt="0"/>
      <dgm:spPr/>
    </dgm:pt>
    <dgm:pt modelId="{13F25DD4-D4EA-4F8B-A73A-5449254ED8DB}" type="pres">
      <dgm:prSet presAssocID="{5A57ED13-8EBE-42E6-A493-62CF5F288A63}" presName="imgShp" presStyleLbl="fgImgPlace1" presStyleIdx="4" presStyleCnt="5"/>
      <dgm:spPr>
        <a:solidFill>
          <a:srgbClr val="D98311"/>
        </a:solidFill>
      </dgm:spPr>
    </dgm:pt>
    <dgm:pt modelId="{4892427A-538B-4981-AD47-0065DD02037A}" type="pres">
      <dgm:prSet presAssocID="{5A57ED13-8EBE-42E6-A493-62CF5F288A63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E907D67C-6817-4F13-9DB9-603FEC445860}" srcId="{8441C178-F637-4BF4-B333-8180E644F42B}" destId="{ACB1A476-8E27-4023-BA2F-AD06CC9305D7}" srcOrd="1" destOrd="0" parTransId="{7CCB511A-BD85-4F12-8236-6440839AE4DB}" sibTransId="{0389E070-6D60-4B66-B6E2-6A331579F3D0}"/>
    <dgm:cxn modelId="{454517F9-8320-41F5-828F-D162228B7008}" type="presOf" srcId="{AFE20949-FD37-4CF8-B565-3AF71AF91764}" destId="{DB57AA9B-E382-42CC-86D3-FAC07559C918}" srcOrd="0" destOrd="0" presId="urn:microsoft.com/office/officeart/2005/8/layout/vList3"/>
    <dgm:cxn modelId="{6B936B6C-1CCF-44CB-A9FD-82C2BD4CA588}" srcId="{8441C178-F637-4BF4-B333-8180E644F42B}" destId="{5A57ED13-8EBE-42E6-A493-62CF5F288A63}" srcOrd="4" destOrd="0" parTransId="{8545A28C-2E5C-4A46-A64B-502E325953FF}" sibTransId="{11F0E62E-E029-49E8-ABEC-DCE9B191AAB8}"/>
    <dgm:cxn modelId="{428C17C9-B2CE-4BC6-BDB1-8101D6A6D1EE}" srcId="{8441C178-F637-4BF4-B333-8180E644F42B}" destId="{AFE20949-FD37-4CF8-B565-3AF71AF91764}" srcOrd="3" destOrd="0" parTransId="{C894C4EC-6E0F-4D17-99BF-64312D953224}" sibTransId="{A7B08061-C2D1-4640-8112-C9B7299EC6CB}"/>
    <dgm:cxn modelId="{F46638A6-DE0A-4885-A2EB-F881760F9F71}" type="presOf" srcId="{ED2C5943-9529-4F6C-B70E-74722570A098}" destId="{2157D368-D824-4AE6-9F24-E27CA85100DE}" srcOrd="0" destOrd="0" presId="urn:microsoft.com/office/officeart/2005/8/layout/vList3"/>
    <dgm:cxn modelId="{492BC63A-FDA9-46A7-B027-B708D20F7E4E}" srcId="{8441C178-F637-4BF4-B333-8180E644F42B}" destId="{ED2C5943-9529-4F6C-B70E-74722570A098}" srcOrd="2" destOrd="0" parTransId="{E9E32063-0083-4B76-96A2-49DF291874CC}" sibTransId="{BCA52742-239E-4275-AC2C-235103DA3BDE}"/>
    <dgm:cxn modelId="{25C8702E-DAA0-465A-9DDF-E0793FCBC160}" srcId="{8441C178-F637-4BF4-B333-8180E644F42B}" destId="{07C0A283-FDE1-4EBC-9CAC-B9E1473E912C}" srcOrd="0" destOrd="0" parTransId="{4AE23470-2C44-4BD7-9C08-7CD49C4B05B4}" sibTransId="{023377F3-75C8-4A8B-81B9-72D4A1EF3A23}"/>
    <dgm:cxn modelId="{6D551805-5280-4D75-80AF-99C61BEB5B9D}" type="presOf" srcId="{07C0A283-FDE1-4EBC-9CAC-B9E1473E912C}" destId="{77F009E3-A2D0-49EE-8AB3-01F73DB18A0A}" srcOrd="0" destOrd="0" presId="urn:microsoft.com/office/officeart/2005/8/layout/vList3"/>
    <dgm:cxn modelId="{05AEFA01-7535-434B-B2F8-F03A17E39DBB}" type="presOf" srcId="{8441C178-F637-4BF4-B333-8180E644F42B}" destId="{5EA65054-D4B6-4C0B-86C9-AFBEF5C8E544}" srcOrd="0" destOrd="0" presId="urn:microsoft.com/office/officeart/2005/8/layout/vList3"/>
    <dgm:cxn modelId="{67CB5684-8277-496C-B99F-450E468BE86A}" type="presOf" srcId="{5A57ED13-8EBE-42E6-A493-62CF5F288A63}" destId="{4892427A-538B-4981-AD47-0065DD02037A}" srcOrd="0" destOrd="0" presId="urn:microsoft.com/office/officeart/2005/8/layout/vList3"/>
    <dgm:cxn modelId="{3A5ECD6C-B2DE-4AF4-9914-C0F4819C3202}" type="presOf" srcId="{ACB1A476-8E27-4023-BA2F-AD06CC9305D7}" destId="{F4E53C47-2BC6-4665-877E-6DF25A788934}" srcOrd="0" destOrd="0" presId="urn:microsoft.com/office/officeart/2005/8/layout/vList3"/>
    <dgm:cxn modelId="{1D3B194B-29BD-4AC5-8465-23E6404BA0DD}" type="presParOf" srcId="{5EA65054-D4B6-4C0B-86C9-AFBEF5C8E544}" destId="{26D1ACC0-6B3E-400E-AE2D-01DB7A657FF2}" srcOrd="0" destOrd="0" presId="urn:microsoft.com/office/officeart/2005/8/layout/vList3"/>
    <dgm:cxn modelId="{3EF564FD-4CBA-49C2-BBDF-E985B3C11DA1}" type="presParOf" srcId="{26D1ACC0-6B3E-400E-AE2D-01DB7A657FF2}" destId="{C5E632C0-F11F-413E-B1F3-FD99EE78A488}" srcOrd="0" destOrd="0" presId="urn:microsoft.com/office/officeart/2005/8/layout/vList3"/>
    <dgm:cxn modelId="{EB32D28C-3C1B-4131-966D-BE72BC639713}" type="presParOf" srcId="{26D1ACC0-6B3E-400E-AE2D-01DB7A657FF2}" destId="{77F009E3-A2D0-49EE-8AB3-01F73DB18A0A}" srcOrd="1" destOrd="0" presId="urn:microsoft.com/office/officeart/2005/8/layout/vList3"/>
    <dgm:cxn modelId="{77BDB40C-C3D5-4D3A-96FD-564062593935}" type="presParOf" srcId="{5EA65054-D4B6-4C0B-86C9-AFBEF5C8E544}" destId="{71102DF7-01A1-4DEA-BCC4-8B4226C0E6C7}" srcOrd="1" destOrd="0" presId="urn:microsoft.com/office/officeart/2005/8/layout/vList3"/>
    <dgm:cxn modelId="{50A5DF08-D21F-4A5B-B955-7D1D0784078D}" type="presParOf" srcId="{5EA65054-D4B6-4C0B-86C9-AFBEF5C8E544}" destId="{0E347BAB-395E-4146-A586-E942F46CB1CA}" srcOrd="2" destOrd="0" presId="urn:microsoft.com/office/officeart/2005/8/layout/vList3"/>
    <dgm:cxn modelId="{A828406A-7394-49FD-A102-610262A215EC}" type="presParOf" srcId="{0E347BAB-395E-4146-A586-E942F46CB1CA}" destId="{29881E53-F318-4297-800A-11BB62CA9433}" srcOrd="0" destOrd="0" presId="urn:microsoft.com/office/officeart/2005/8/layout/vList3"/>
    <dgm:cxn modelId="{F1CD4464-EE2F-47D7-A2B0-D339D4EE3D88}" type="presParOf" srcId="{0E347BAB-395E-4146-A586-E942F46CB1CA}" destId="{F4E53C47-2BC6-4665-877E-6DF25A788934}" srcOrd="1" destOrd="0" presId="urn:microsoft.com/office/officeart/2005/8/layout/vList3"/>
    <dgm:cxn modelId="{A76BE69A-4ECC-4F7D-89EF-F538CA1AB153}" type="presParOf" srcId="{5EA65054-D4B6-4C0B-86C9-AFBEF5C8E544}" destId="{CA06BD4D-A235-4621-AFED-3D68EFA5FC19}" srcOrd="3" destOrd="0" presId="urn:microsoft.com/office/officeart/2005/8/layout/vList3"/>
    <dgm:cxn modelId="{00B35F19-B227-4AA1-9D7A-FF405F1A9942}" type="presParOf" srcId="{5EA65054-D4B6-4C0B-86C9-AFBEF5C8E544}" destId="{010E3C58-EAE7-44AF-A646-FD1F1D457B33}" srcOrd="4" destOrd="0" presId="urn:microsoft.com/office/officeart/2005/8/layout/vList3"/>
    <dgm:cxn modelId="{A754AADD-0751-41B9-B522-7BE32C8BBB6A}" type="presParOf" srcId="{010E3C58-EAE7-44AF-A646-FD1F1D457B33}" destId="{7AC03B14-DF04-444B-A000-AF0D2D19739B}" srcOrd="0" destOrd="0" presId="urn:microsoft.com/office/officeart/2005/8/layout/vList3"/>
    <dgm:cxn modelId="{42AF7620-1387-4C9D-9FF9-D8874E5AB563}" type="presParOf" srcId="{010E3C58-EAE7-44AF-A646-FD1F1D457B33}" destId="{2157D368-D824-4AE6-9F24-E27CA85100DE}" srcOrd="1" destOrd="0" presId="urn:microsoft.com/office/officeart/2005/8/layout/vList3"/>
    <dgm:cxn modelId="{80650DB5-EB87-4F89-9B16-2F21934AAE61}" type="presParOf" srcId="{5EA65054-D4B6-4C0B-86C9-AFBEF5C8E544}" destId="{08F774DD-C74B-430D-B5F1-B8E0BFB08F04}" srcOrd="5" destOrd="0" presId="urn:microsoft.com/office/officeart/2005/8/layout/vList3"/>
    <dgm:cxn modelId="{A0AA9476-F06E-45E0-ABB1-734EEACE0146}" type="presParOf" srcId="{5EA65054-D4B6-4C0B-86C9-AFBEF5C8E544}" destId="{780DE63B-B98D-4E34-BE57-E58DFCA3711F}" srcOrd="6" destOrd="0" presId="urn:microsoft.com/office/officeart/2005/8/layout/vList3"/>
    <dgm:cxn modelId="{2A383B1F-79B8-4B59-A610-E17C332DAF4D}" type="presParOf" srcId="{780DE63B-B98D-4E34-BE57-E58DFCA3711F}" destId="{8B24C179-C73C-401B-9DD1-83D973AF0810}" srcOrd="0" destOrd="0" presId="urn:microsoft.com/office/officeart/2005/8/layout/vList3"/>
    <dgm:cxn modelId="{94446EF3-7B57-4DB1-9818-B5D05213AD26}" type="presParOf" srcId="{780DE63B-B98D-4E34-BE57-E58DFCA3711F}" destId="{DB57AA9B-E382-42CC-86D3-FAC07559C918}" srcOrd="1" destOrd="0" presId="urn:microsoft.com/office/officeart/2005/8/layout/vList3"/>
    <dgm:cxn modelId="{DB02BDC4-AACA-4331-8252-DB2717A83655}" type="presParOf" srcId="{5EA65054-D4B6-4C0B-86C9-AFBEF5C8E544}" destId="{113F5C04-444B-4C6F-BD9B-4CEDC9CE25DE}" srcOrd="7" destOrd="0" presId="urn:microsoft.com/office/officeart/2005/8/layout/vList3"/>
    <dgm:cxn modelId="{CD017F2D-4F2D-4C2F-BCDF-87481C929973}" type="presParOf" srcId="{5EA65054-D4B6-4C0B-86C9-AFBEF5C8E544}" destId="{F510186F-345B-47CA-AD7C-ED23E39FF0BF}" srcOrd="8" destOrd="0" presId="urn:microsoft.com/office/officeart/2005/8/layout/vList3"/>
    <dgm:cxn modelId="{40F1496A-27F3-45AD-9F43-EB294FC10152}" type="presParOf" srcId="{F510186F-345B-47CA-AD7C-ED23E39FF0BF}" destId="{13F25DD4-D4EA-4F8B-A73A-5449254ED8DB}" srcOrd="0" destOrd="0" presId="urn:microsoft.com/office/officeart/2005/8/layout/vList3"/>
    <dgm:cxn modelId="{F3B2007A-8173-44AA-9948-FD67C4CBDB8D}" type="presParOf" srcId="{F510186F-345B-47CA-AD7C-ED23E39FF0BF}" destId="{4892427A-538B-4981-AD47-0065DD02037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FE9664-3C46-43C4-9A43-0AF383BFEFB1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08D68BDB-B464-4DBD-B811-47C6E229C5DC}">
      <dgm:prSet custT="1"/>
      <dgm:spPr>
        <a:solidFill>
          <a:srgbClr val="92D050"/>
        </a:solidFill>
      </dgm:spPr>
      <dgm:t>
        <a:bodyPr/>
        <a:lstStyle/>
        <a:p>
          <a:pPr algn="ctr" rtl="0"/>
          <a:r>
            <a:rPr lang="hu-HU" sz="3200" b="1" u="none" kern="1600" spc="-24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Minden érdeklődő nyolcadikost nagy szeretettel várunk! </a:t>
          </a:r>
        </a:p>
        <a:p>
          <a:pPr algn="ctr" rtl="0"/>
          <a:r>
            <a:rPr lang="hu-HU" sz="3200" b="1" u="none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/>
          </a:r>
          <a:br>
            <a:rPr lang="hu-HU" sz="3200" b="1" u="none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hu-HU" sz="3600" b="1" i="1" kern="1200" cap="none" spc="-25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TARTOZZ</a:t>
          </a:r>
          <a:r>
            <a:rPr lang="hu-HU" sz="2800" b="1" i="1" kern="1200" cap="none" spc="-25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hu-HU" sz="2800" b="1" i="1" kern="1200" cap="none" spc="-250" baseline="0" dirty="0" smtClean="0">
              <a:solidFill>
                <a:schemeClr val="tx1"/>
              </a:solidFill>
              <a:latin typeface="Monotype Corsiva" pitchFamily="66" charset="0"/>
              <a:cs typeface="Times New Roman" pitchFamily="18" charset="0"/>
            </a:rPr>
            <a:t>EGY    JÓ   KÖZÖSSÉGBE</a:t>
          </a:r>
          <a:r>
            <a:rPr lang="hu-HU" sz="2800" b="1" i="1" kern="1200" cap="none" spc="-25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</a:t>
          </a:r>
          <a:r>
            <a:rPr lang="hu-HU" sz="2800" kern="1200" cap="none" spc="-25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/>
          </a:r>
          <a:br>
            <a:rPr lang="hu-HU" sz="2800" kern="1200" cap="none" spc="-25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hu-HU" sz="2800" b="1" i="1" kern="1200" cap="none" spc="-25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LEGYÉL </a:t>
          </a:r>
          <a:r>
            <a:rPr lang="hu-HU" sz="3600" b="1" i="1" kern="1200" cap="small" spc="-25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TE</a:t>
          </a:r>
          <a:r>
            <a:rPr lang="hu-HU" sz="2800" b="1" i="1" kern="1200" cap="small" spc="-25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IS  </a:t>
          </a:r>
          <a:r>
            <a:rPr lang="hu-HU" sz="3600" b="1" i="1" kern="1200" cap="small" spc="-25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NAGYVÁTHY-S</a:t>
          </a:r>
          <a:r>
            <a:rPr lang="hu-HU" sz="3200" b="1" i="1" kern="1200" cap="small" spc="-3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!</a:t>
          </a:r>
          <a:r>
            <a:rPr lang="hu-HU" sz="3200" b="1" i="1" kern="1200" spc="-300" baseline="0" dirty="0" smtClean="0">
              <a:solidFill>
                <a:schemeClr val="tx1"/>
              </a:solidFill>
              <a:latin typeface="Monotype Corsiva" pitchFamily="66" charset="0"/>
            </a:rPr>
            <a:t/>
          </a:r>
          <a:br>
            <a:rPr lang="hu-HU" sz="3200" b="1" i="1" kern="1200" spc="-300" baseline="0" dirty="0" smtClean="0">
              <a:solidFill>
                <a:schemeClr val="tx1"/>
              </a:solidFill>
              <a:latin typeface="Monotype Corsiva" pitchFamily="66" charset="0"/>
            </a:rPr>
          </a:br>
          <a:endParaRPr lang="hu-HU" sz="3200" kern="1200" spc="-300" dirty="0">
            <a:solidFill>
              <a:schemeClr val="tx1"/>
            </a:solidFill>
            <a:latin typeface="Monotype Corsiva" pitchFamily="66" charset="0"/>
          </a:endParaRPr>
        </a:p>
      </dgm:t>
    </dgm:pt>
    <dgm:pt modelId="{FEDFF8F9-0D1D-4A02-BABD-3C2242091A48}" type="parTrans" cxnId="{467EBC40-1CF8-415D-8271-0640A4EC831E}">
      <dgm:prSet/>
      <dgm:spPr/>
      <dgm:t>
        <a:bodyPr/>
        <a:lstStyle/>
        <a:p>
          <a:endParaRPr lang="hu-HU"/>
        </a:p>
      </dgm:t>
    </dgm:pt>
    <dgm:pt modelId="{F526E157-65B2-4636-A682-33FF6DFD0BDD}" type="sibTrans" cxnId="{467EBC40-1CF8-415D-8271-0640A4EC831E}">
      <dgm:prSet/>
      <dgm:spPr/>
      <dgm:t>
        <a:bodyPr/>
        <a:lstStyle/>
        <a:p>
          <a:endParaRPr lang="hu-HU"/>
        </a:p>
      </dgm:t>
    </dgm:pt>
    <dgm:pt modelId="{120CF424-45DE-439F-8803-B4C563202CE8}" type="pres">
      <dgm:prSet presAssocID="{33FE9664-3C46-43C4-9A43-0AF383BFEFB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87CED69C-1E69-4BD9-AB5E-E78943C4C079}" type="pres">
      <dgm:prSet presAssocID="{08D68BDB-B464-4DBD-B811-47C6E229C5DC}" presName="composite" presStyleCnt="0"/>
      <dgm:spPr/>
    </dgm:pt>
    <dgm:pt modelId="{23AC9B36-E0C2-42AF-B917-D9CF65CE9ACA}" type="pres">
      <dgm:prSet presAssocID="{08D68BDB-B464-4DBD-B811-47C6E229C5DC}" presName="imgShp" presStyleLbl="fgImgPlace1" presStyleIdx="0" presStyleCnt="1" custLinFactNeighborX="-12917" custLinFactNeighborY="856"/>
      <dgm:spPr>
        <a:solidFill>
          <a:srgbClr val="D98311"/>
        </a:solidFill>
      </dgm:spPr>
    </dgm:pt>
    <dgm:pt modelId="{7A32D1F4-1F5C-47F8-BE73-F02B7F26E5EB}" type="pres">
      <dgm:prSet presAssocID="{08D68BDB-B464-4DBD-B811-47C6E229C5DC}" presName="txShp" presStyleLbl="node1" presStyleIdx="0" presStyleCnt="1" custScaleX="132598" custScaleY="117778" custLinFactNeighborX="6885" custLinFactNeighborY="187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5C6E1956-F355-4C72-A09B-77ADAE7AE10F}" type="presOf" srcId="{33FE9664-3C46-43C4-9A43-0AF383BFEFB1}" destId="{120CF424-45DE-439F-8803-B4C563202CE8}" srcOrd="0" destOrd="0" presId="urn:microsoft.com/office/officeart/2005/8/layout/vList3"/>
    <dgm:cxn modelId="{467EBC40-1CF8-415D-8271-0640A4EC831E}" srcId="{33FE9664-3C46-43C4-9A43-0AF383BFEFB1}" destId="{08D68BDB-B464-4DBD-B811-47C6E229C5DC}" srcOrd="0" destOrd="0" parTransId="{FEDFF8F9-0D1D-4A02-BABD-3C2242091A48}" sibTransId="{F526E157-65B2-4636-A682-33FF6DFD0BDD}"/>
    <dgm:cxn modelId="{54848D7A-B7D0-4A0C-8521-994049632E17}" type="presOf" srcId="{08D68BDB-B464-4DBD-B811-47C6E229C5DC}" destId="{7A32D1F4-1F5C-47F8-BE73-F02B7F26E5EB}" srcOrd="0" destOrd="0" presId="urn:microsoft.com/office/officeart/2005/8/layout/vList3"/>
    <dgm:cxn modelId="{DF5B70C6-3363-498F-A96A-33758611F891}" type="presParOf" srcId="{120CF424-45DE-439F-8803-B4C563202CE8}" destId="{87CED69C-1E69-4BD9-AB5E-E78943C4C079}" srcOrd="0" destOrd="0" presId="urn:microsoft.com/office/officeart/2005/8/layout/vList3"/>
    <dgm:cxn modelId="{A2892FC0-B901-49F6-AA09-30397BEA7861}" type="presParOf" srcId="{87CED69C-1E69-4BD9-AB5E-E78943C4C079}" destId="{23AC9B36-E0C2-42AF-B917-D9CF65CE9ACA}" srcOrd="0" destOrd="0" presId="urn:microsoft.com/office/officeart/2005/8/layout/vList3"/>
    <dgm:cxn modelId="{554084A4-6F1F-40F7-B675-D81C9857EE3A}" type="presParOf" srcId="{87CED69C-1E69-4BD9-AB5E-E78943C4C079}" destId="{7A32D1F4-1F5C-47F8-BE73-F02B7F26E5E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7BB60B-AA87-4985-A8E7-73815A71E044}">
      <dsp:nvSpPr>
        <dsp:cNvPr id="0" name=""/>
        <dsp:cNvSpPr/>
      </dsp:nvSpPr>
      <dsp:spPr>
        <a:xfrm rot="10800000">
          <a:off x="2078538" y="0"/>
          <a:ext cx="6080760" cy="2187675"/>
        </a:xfrm>
        <a:prstGeom prst="homePlat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4704" tIns="83820" rIns="156464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 </a:t>
          </a:r>
          <a:r>
            <a:rPr lang="hu-HU" sz="2200" b="1" kern="1200" dirty="0" smtClean="0">
              <a:solidFill>
                <a:schemeClr val="tx1"/>
              </a:solidFill>
              <a:latin typeface="Monotype Corsiva" pitchFamily="66" charset="0"/>
              <a:cs typeface="Times New Roman" pitchFamily="18" charset="0"/>
            </a:rPr>
            <a:t>Kolping Nagyváthy János </a:t>
          </a:r>
          <a:r>
            <a:rPr lang="hu-HU" sz="2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Technikum, Szakgimnázium, Szakképző Iskola és Kollégium 2020/21-es tanévre </a:t>
          </a:r>
          <a:r>
            <a:rPr lang="hu-HU" sz="2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meghirdeti tagozatait</a:t>
          </a:r>
          <a:r>
            <a:rPr lang="hu-HU" sz="2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</a:t>
          </a:r>
          <a:r>
            <a:rPr lang="hu-HU" sz="2200" kern="1200" dirty="0" smtClean="0"/>
            <a:t/>
          </a:r>
          <a:br>
            <a:rPr lang="hu-HU" sz="2200" kern="1200" dirty="0" smtClean="0"/>
          </a:br>
          <a:r>
            <a:rPr lang="hu-HU" sz="2200" kern="1200" dirty="0" smtClean="0"/>
            <a:t> </a:t>
          </a:r>
          <a:br>
            <a:rPr lang="hu-HU" sz="2200" kern="1200" dirty="0" smtClean="0"/>
          </a:br>
          <a:endParaRPr lang="hu-HU" sz="2200" kern="1200" dirty="0"/>
        </a:p>
      </dsp:txBody>
      <dsp:txXfrm rot="10800000">
        <a:off x="2625457" y="0"/>
        <a:ext cx="5533841" cy="2187675"/>
      </dsp:txXfrm>
    </dsp:sp>
    <dsp:sp modelId="{AB7FFF4F-B5A4-4B78-819D-2F3D168CD0C6}">
      <dsp:nvSpPr>
        <dsp:cNvPr id="0" name=""/>
        <dsp:cNvSpPr/>
      </dsp:nvSpPr>
      <dsp:spPr>
        <a:xfrm>
          <a:off x="984701" y="0"/>
          <a:ext cx="2187675" cy="2187675"/>
        </a:xfrm>
        <a:prstGeom prst="ellipse">
          <a:avLst/>
        </a:prstGeom>
        <a:solidFill>
          <a:srgbClr val="D9831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F009E3-A2D0-49EE-8AB3-01F73DB18A0A}">
      <dsp:nvSpPr>
        <dsp:cNvPr id="0" name=""/>
        <dsp:cNvSpPr/>
      </dsp:nvSpPr>
      <dsp:spPr>
        <a:xfrm rot="10800000">
          <a:off x="1382621" y="72006"/>
          <a:ext cx="7288102" cy="1672823"/>
        </a:xfrm>
        <a:prstGeom prst="homePlat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8690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 Kolping Nagyváthy János Technikum, Szakgimnázium, Szakképző Iskola és Kollégium az alábbi képzéseket indítja nappali tagozaton a 2021/2022-es tanévben a 8. osztályt végzettek részére:</a:t>
          </a:r>
          <a:endParaRPr lang="hu-H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1800827" y="72006"/>
        <a:ext cx="6869896" cy="1672823"/>
      </dsp:txXfrm>
    </dsp:sp>
    <dsp:sp modelId="{C5E632C0-F11F-413E-B1F3-FD99EE78A488}">
      <dsp:nvSpPr>
        <dsp:cNvPr id="0" name=""/>
        <dsp:cNvSpPr/>
      </dsp:nvSpPr>
      <dsp:spPr>
        <a:xfrm>
          <a:off x="0" y="4"/>
          <a:ext cx="1972464" cy="1774918"/>
        </a:xfrm>
        <a:prstGeom prst="ellipse">
          <a:avLst/>
        </a:prstGeom>
        <a:solidFill>
          <a:srgbClr val="D9831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E53C47-2BC6-4665-877E-6DF25A788934}">
      <dsp:nvSpPr>
        <dsp:cNvPr id="0" name=""/>
        <dsp:cNvSpPr/>
      </dsp:nvSpPr>
      <dsp:spPr>
        <a:xfrm rot="10800000">
          <a:off x="1745311" y="2055896"/>
          <a:ext cx="6009269" cy="926792"/>
        </a:xfrm>
        <a:prstGeom prst="homePlat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8690" tIns="118110" rIns="220472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100" b="1" kern="1200" dirty="0" smtClean="0">
              <a:solidFill>
                <a:schemeClr val="tx1"/>
              </a:solidFill>
            </a:rPr>
            <a:t>Mezőgazdaság és erdészet</a:t>
          </a:r>
          <a:endParaRPr lang="hu-HU" sz="3100" kern="1200" dirty="0">
            <a:solidFill>
              <a:schemeClr val="tx1"/>
            </a:solidFill>
          </a:endParaRPr>
        </a:p>
      </dsp:txBody>
      <dsp:txXfrm rot="10800000">
        <a:off x="1977009" y="2055896"/>
        <a:ext cx="5777571" cy="926792"/>
      </dsp:txXfrm>
    </dsp:sp>
    <dsp:sp modelId="{29881E53-F318-4297-800A-11BB62CA9433}">
      <dsp:nvSpPr>
        <dsp:cNvPr id="0" name=""/>
        <dsp:cNvSpPr/>
      </dsp:nvSpPr>
      <dsp:spPr>
        <a:xfrm>
          <a:off x="1281914" y="2055896"/>
          <a:ext cx="926792" cy="926792"/>
        </a:xfrm>
        <a:prstGeom prst="ellipse">
          <a:avLst/>
        </a:prstGeom>
        <a:solidFill>
          <a:srgbClr val="D9831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57D368-D824-4AE6-9F24-E27CA85100DE}">
      <dsp:nvSpPr>
        <dsp:cNvPr id="0" name=""/>
        <dsp:cNvSpPr/>
      </dsp:nvSpPr>
      <dsp:spPr>
        <a:xfrm rot="10800000">
          <a:off x="1745311" y="3259342"/>
          <a:ext cx="6009269" cy="926792"/>
        </a:xfrm>
        <a:prstGeom prst="homePlat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8690" tIns="118110" rIns="220472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100" b="1" kern="1200" dirty="0" smtClean="0">
              <a:solidFill>
                <a:schemeClr val="tx1"/>
              </a:solidFill>
            </a:rPr>
            <a:t>Pedagógia</a:t>
          </a:r>
          <a:endParaRPr lang="hu-HU" sz="3100" kern="1200" dirty="0">
            <a:solidFill>
              <a:schemeClr val="tx1"/>
            </a:solidFill>
          </a:endParaRPr>
        </a:p>
      </dsp:txBody>
      <dsp:txXfrm rot="10800000">
        <a:off x="1977009" y="3259342"/>
        <a:ext cx="5777571" cy="926792"/>
      </dsp:txXfrm>
    </dsp:sp>
    <dsp:sp modelId="{7AC03B14-DF04-444B-A000-AF0D2D19739B}">
      <dsp:nvSpPr>
        <dsp:cNvPr id="0" name=""/>
        <dsp:cNvSpPr/>
      </dsp:nvSpPr>
      <dsp:spPr>
        <a:xfrm>
          <a:off x="1281914" y="3259342"/>
          <a:ext cx="926792" cy="926792"/>
        </a:xfrm>
        <a:prstGeom prst="ellipse">
          <a:avLst/>
        </a:prstGeom>
        <a:solidFill>
          <a:srgbClr val="D9831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57AA9B-E382-42CC-86D3-FAC07559C918}">
      <dsp:nvSpPr>
        <dsp:cNvPr id="0" name=""/>
        <dsp:cNvSpPr/>
      </dsp:nvSpPr>
      <dsp:spPr>
        <a:xfrm rot="10800000">
          <a:off x="1745311" y="4462789"/>
          <a:ext cx="6009269" cy="926792"/>
        </a:xfrm>
        <a:prstGeom prst="homePlat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8690" tIns="118110" rIns="220472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100" b="1" kern="1200" dirty="0" smtClean="0">
              <a:solidFill>
                <a:schemeClr val="tx1"/>
              </a:solidFill>
            </a:rPr>
            <a:t>Gépészet</a:t>
          </a:r>
          <a:endParaRPr lang="hu-HU" sz="3100" kern="1200" dirty="0">
            <a:solidFill>
              <a:schemeClr val="tx1"/>
            </a:solidFill>
          </a:endParaRPr>
        </a:p>
      </dsp:txBody>
      <dsp:txXfrm rot="10800000">
        <a:off x="1977009" y="4462789"/>
        <a:ext cx="5777571" cy="926792"/>
      </dsp:txXfrm>
    </dsp:sp>
    <dsp:sp modelId="{8B24C179-C73C-401B-9DD1-83D973AF0810}">
      <dsp:nvSpPr>
        <dsp:cNvPr id="0" name=""/>
        <dsp:cNvSpPr/>
      </dsp:nvSpPr>
      <dsp:spPr>
        <a:xfrm>
          <a:off x="1281914" y="4462789"/>
          <a:ext cx="926792" cy="926792"/>
        </a:xfrm>
        <a:prstGeom prst="ellipse">
          <a:avLst/>
        </a:prstGeom>
        <a:solidFill>
          <a:srgbClr val="D9831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92427A-538B-4981-AD47-0065DD02037A}">
      <dsp:nvSpPr>
        <dsp:cNvPr id="0" name=""/>
        <dsp:cNvSpPr/>
      </dsp:nvSpPr>
      <dsp:spPr>
        <a:xfrm rot="10800000">
          <a:off x="1745311" y="5666236"/>
          <a:ext cx="6009269" cy="926792"/>
        </a:xfrm>
        <a:prstGeom prst="homePlat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8690" tIns="121920" rIns="227584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200" b="1" kern="1200" dirty="0" smtClean="0">
              <a:solidFill>
                <a:schemeClr val="tx1"/>
              </a:solidFill>
            </a:rPr>
            <a:t>Szociális gondozó és ápoló</a:t>
          </a:r>
          <a:endParaRPr lang="hu-HU" sz="3200" kern="1200" dirty="0">
            <a:solidFill>
              <a:schemeClr val="tx1"/>
            </a:solidFill>
          </a:endParaRPr>
        </a:p>
      </dsp:txBody>
      <dsp:txXfrm rot="10800000">
        <a:off x="1977009" y="5666236"/>
        <a:ext cx="5777571" cy="926792"/>
      </dsp:txXfrm>
    </dsp:sp>
    <dsp:sp modelId="{13F25DD4-D4EA-4F8B-A73A-5449254ED8DB}">
      <dsp:nvSpPr>
        <dsp:cNvPr id="0" name=""/>
        <dsp:cNvSpPr/>
      </dsp:nvSpPr>
      <dsp:spPr>
        <a:xfrm>
          <a:off x="1281914" y="5666236"/>
          <a:ext cx="926792" cy="926792"/>
        </a:xfrm>
        <a:prstGeom prst="ellipse">
          <a:avLst/>
        </a:prstGeom>
        <a:solidFill>
          <a:srgbClr val="D9831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32D1F4-1F5C-47F8-BE73-F02B7F26E5EB}">
      <dsp:nvSpPr>
        <dsp:cNvPr id="0" name=""/>
        <dsp:cNvSpPr/>
      </dsp:nvSpPr>
      <dsp:spPr>
        <a:xfrm rot="10800000">
          <a:off x="1013049" y="400544"/>
          <a:ext cx="7555902" cy="3377632"/>
        </a:xfrm>
        <a:prstGeom prst="homePlat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64618" tIns="121920" rIns="227584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200" b="1" u="none" kern="1600" spc="-24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Minden érdeklődő nyolcadikost nagy szeretettel várunk! </a:t>
          </a:r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200" b="1" u="none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/>
          </a:r>
          <a:br>
            <a:rPr lang="hu-HU" sz="3200" b="1" u="none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hu-HU" sz="3600" b="1" i="1" kern="1200" cap="none" spc="-25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TARTOZZ</a:t>
          </a:r>
          <a:r>
            <a:rPr lang="hu-HU" sz="2800" b="1" i="1" kern="1200" cap="none" spc="-25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hu-HU" sz="2800" b="1" i="1" kern="1200" cap="none" spc="-250" baseline="0" dirty="0" smtClean="0">
              <a:solidFill>
                <a:schemeClr val="tx1"/>
              </a:solidFill>
              <a:latin typeface="Monotype Corsiva" pitchFamily="66" charset="0"/>
              <a:cs typeface="Times New Roman" pitchFamily="18" charset="0"/>
            </a:rPr>
            <a:t>EGY    JÓ   KÖZÖSSÉGBE</a:t>
          </a:r>
          <a:r>
            <a:rPr lang="hu-HU" sz="2800" b="1" i="1" kern="1200" cap="none" spc="-25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</a:t>
          </a:r>
          <a:r>
            <a:rPr lang="hu-HU" sz="2800" kern="1200" cap="none" spc="-25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/>
          </a:r>
          <a:br>
            <a:rPr lang="hu-HU" sz="2800" kern="1200" cap="none" spc="-25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hu-HU" sz="2800" b="1" i="1" kern="1200" cap="none" spc="-25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LEGYÉL </a:t>
          </a:r>
          <a:r>
            <a:rPr lang="hu-HU" sz="3600" b="1" i="1" kern="1200" cap="small" spc="-25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TE</a:t>
          </a:r>
          <a:r>
            <a:rPr lang="hu-HU" sz="2800" b="1" i="1" kern="1200" cap="small" spc="-25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IS  </a:t>
          </a:r>
          <a:r>
            <a:rPr lang="hu-HU" sz="3600" b="1" i="1" kern="1200" cap="small" spc="-25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NAGYVÁTHY-S</a:t>
          </a:r>
          <a:r>
            <a:rPr lang="hu-HU" sz="3200" b="1" i="1" kern="1200" cap="small" spc="-3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!</a:t>
          </a:r>
          <a:r>
            <a:rPr lang="hu-HU" sz="3200" b="1" i="1" kern="1200" spc="-300" baseline="0" dirty="0" smtClean="0">
              <a:solidFill>
                <a:schemeClr val="tx1"/>
              </a:solidFill>
              <a:latin typeface="Monotype Corsiva" pitchFamily="66" charset="0"/>
            </a:rPr>
            <a:t/>
          </a:r>
          <a:br>
            <a:rPr lang="hu-HU" sz="3200" b="1" i="1" kern="1200" spc="-300" baseline="0" dirty="0" smtClean="0">
              <a:solidFill>
                <a:schemeClr val="tx1"/>
              </a:solidFill>
              <a:latin typeface="Monotype Corsiva" pitchFamily="66" charset="0"/>
            </a:rPr>
          </a:br>
          <a:endParaRPr lang="hu-HU" sz="3200" kern="1200" spc="-300" dirty="0">
            <a:solidFill>
              <a:schemeClr val="tx1"/>
            </a:solidFill>
            <a:latin typeface="Monotype Corsiva" pitchFamily="66" charset="0"/>
          </a:endParaRPr>
        </a:p>
      </dsp:txBody>
      <dsp:txXfrm rot="10800000">
        <a:off x="1857457" y="400544"/>
        <a:ext cx="6711494" cy="3377632"/>
      </dsp:txXfrm>
    </dsp:sp>
    <dsp:sp modelId="{23AC9B36-E0C2-42AF-B917-D9CF65CE9ACA}">
      <dsp:nvSpPr>
        <dsp:cNvPr id="0" name=""/>
        <dsp:cNvSpPr/>
      </dsp:nvSpPr>
      <dsp:spPr>
        <a:xfrm>
          <a:off x="0" y="626326"/>
          <a:ext cx="2867795" cy="2867795"/>
        </a:xfrm>
        <a:prstGeom prst="ellipse">
          <a:avLst/>
        </a:prstGeom>
        <a:solidFill>
          <a:srgbClr val="D9831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62454-3C6E-4B4C-B5E7-BCEF309ED523}" type="datetimeFigureOut">
              <a:rPr lang="hu-HU" smtClean="0"/>
              <a:t>2020. 11. 13.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6325-0841-47CC-8D69-A3C1552E3C2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9000">
        <p:wipe/>
      </p:transition>
    </mc:Choice>
    <mc:Fallback xmlns="">
      <p:transition spd="slow" advClick="0" advTm="9000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62454-3C6E-4B4C-B5E7-BCEF309ED523}" type="datetimeFigureOut">
              <a:rPr lang="hu-HU" smtClean="0"/>
              <a:t>2020. 11. 13.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6325-0841-47CC-8D69-A3C1552E3C2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9000">
        <p:wipe/>
      </p:transition>
    </mc:Choice>
    <mc:Fallback xmlns="">
      <p:transition spd="slow" advClick="0" advTm="9000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62454-3C6E-4B4C-B5E7-BCEF309ED523}" type="datetimeFigureOut">
              <a:rPr lang="hu-HU" smtClean="0"/>
              <a:t>2020. 11. 13.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6325-0841-47CC-8D69-A3C1552E3C2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9000">
        <p:wipe/>
      </p:transition>
    </mc:Choice>
    <mc:Fallback xmlns="">
      <p:transition spd="slow" advClick="0" advTm="9000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62454-3C6E-4B4C-B5E7-BCEF309ED523}" type="datetimeFigureOut">
              <a:rPr lang="hu-HU" smtClean="0"/>
              <a:t>2020. 11. 13.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6325-0841-47CC-8D69-A3C1552E3C2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9000">
        <p:wipe/>
      </p:transition>
    </mc:Choice>
    <mc:Fallback xmlns="">
      <p:transition spd="slow" advClick="0" advTm="9000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62454-3C6E-4B4C-B5E7-BCEF309ED523}" type="datetimeFigureOut">
              <a:rPr lang="hu-HU" smtClean="0"/>
              <a:t>2020. 11. 13.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6325-0841-47CC-8D69-A3C1552E3C2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9000">
        <p:wipe/>
      </p:transition>
    </mc:Choice>
    <mc:Fallback xmlns="">
      <p:transition spd="slow" advClick="0" advTm="9000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62454-3C6E-4B4C-B5E7-BCEF309ED523}" type="datetimeFigureOut">
              <a:rPr lang="hu-HU" smtClean="0"/>
              <a:t>2020. 11. 13.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6325-0841-47CC-8D69-A3C1552E3C2C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9000">
        <p:wipe/>
      </p:transition>
    </mc:Choice>
    <mc:Fallback xmlns="">
      <p:transition spd="slow" advClick="0" advTm="9000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62454-3C6E-4B4C-B5E7-BCEF309ED523}" type="datetimeFigureOut">
              <a:rPr lang="hu-HU" smtClean="0"/>
              <a:t>2020. 11. 13.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6325-0841-47CC-8D69-A3C1552E3C2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9000">
        <p:wipe/>
      </p:transition>
    </mc:Choice>
    <mc:Fallback xmlns="">
      <p:transition spd="slow" advClick="0" advTm="9000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62454-3C6E-4B4C-B5E7-BCEF309ED523}" type="datetimeFigureOut">
              <a:rPr lang="hu-HU" smtClean="0"/>
              <a:t>2020. 11. 13.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6325-0841-47CC-8D69-A3C1552E3C2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9000">
        <p:wipe/>
      </p:transition>
    </mc:Choice>
    <mc:Fallback xmlns="">
      <p:transition spd="slow" advClick="0" advTm="9000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62454-3C6E-4B4C-B5E7-BCEF309ED523}" type="datetimeFigureOut">
              <a:rPr lang="hu-HU" smtClean="0"/>
              <a:t>2020. 11. 13.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6325-0841-47CC-8D69-A3C1552E3C2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9000">
        <p:wipe/>
      </p:transition>
    </mc:Choice>
    <mc:Fallback xmlns="">
      <p:transition spd="slow" advClick="0" advTm="9000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62454-3C6E-4B4C-B5E7-BCEF309ED523}" type="datetimeFigureOut">
              <a:rPr lang="hu-HU" smtClean="0"/>
              <a:t>2020. 11. 13.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F46325-0841-47CC-8D69-A3C1552E3C2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9000">
        <p:wipe/>
      </p:transition>
    </mc:Choice>
    <mc:Fallback xmlns="">
      <p:transition spd="slow" advClick="0" advTm="9000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62454-3C6E-4B4C-B5E7-BCEF309ED523}" type="datetimeFigureOut">
              <a:rPr lang="hu-HU" smtClean="0"/>
              <a:t>2020. 11. 13.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6325-0841-47CC-8D69-A3C1552E3C2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9000">
        <p:wipe/>
      </p:transition>
    </mc:Choice>
    <mc:Fallback xmlns="">
      <p:transition spd="slow" advClick="0" advTm="9000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9A62454-3C6E-4B4C-B5E7-BCEF309ED523}" type="datetimeFigureOut">
              <a:rPr lang="hu-HU" smtClean="0"/>
              <a:t>2020. 11. 13.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FF46325-0841-47CC-8D69-A3C1552E3C2C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250" advClick="0" advTm="9000">
        <p:wipe/>
      </p:transition>
    </mc:Choice>
    <mc:Fallback xmlns="">
      <p:transition spd="slow" advClick="0" advTm="9000">
        <p:wip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slideLayout" Target="../slideLayouts/slideLayout1.xml"/><Relationship Id="rId7" Type="http://schemas.openxmlformats.org/officeDocument/2006/relationships/diagramQuickStyle" Target="../diagrams/quickStyle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diagramLayout" Target="../diagrams/layout1.xml"/><Relationship Id="rId11" Type="http://schemas.openxmlformats.org/officeDocument/2006/relationships/image" Target="../media/image5.png"/><Relationship Id="rId5" Type="http://schemas.openxmlformats.org/officeDocument/2006/relationships/diagramData" Target="../diagrams/data1.xml"/><Relationship Id="rId10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microsoft.com/office/2007/relationships/diagramDrawing" Target="../diagrams/drawin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acebook.com/nagyvathy.kozepiskola.csurgo" TargetMode="External"/><Relationship Id="rId3" Type="http://schemas.openxmlformats.org/officeDocument/2006/relationships/diagramLayout" Target="../diagrams/layout3.xml"/><Relationship Id="rId7" Type="http://schemas.openxmlformats.org/officeDocument/2006/relationships/hyperlink" Target="http://www.kolping-nkicsurgo.hu/" TargetMode="Externa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2" descr="C:\Users\Viola\Desktop\Kolping 2017\főbejárat kép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89357388"/>
              </p:ext>
            </p:extLst>
          </p:nvPr>
        </p:nvGraphicFramePr>
        <p:xfrm>
          <a:off x="0" y="4509120"/>
          <a:ext cx="9144000" cy="2187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875" y="5013176"/>
            <a:ext cx="1783363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Audio 5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516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9000">
        <p:wipe/>
      </p:transition>
    </mc:Choice>
    <mc:Fallback xmlns="">
      <p:transition spd="slow" advClick="0" advTm="9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2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Graphic spid="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568952" cy="6480720"/>
          </a:xfrm>
        </p:spPr>
        <p:txBody>
          <a:bodyPr>
            <a:normAutofit/>
          </a:bodyPr>
          <a:lstStyle/>
          <a:p>
            <a:pPr algn="ctr"/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                Jelentkezési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határidő: 2021. február 19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u-HU" sz="2400" i="1" dirty="0">
                <a:latin typeface="Times New Roman" pitchFamily="18" charset="0"/>
                <a:cs typeface="Times New Roman" pitchFamily="18" charset="0"/>
              </a:rPr>
              <a:t>A Kolping Nagyváthy János Technikum, Szakgimnázium, Szakképző Iskola és Kollégium olyan kisvárosi középiskola, ahol a középiskolai képzés teljes palettája megtalálható, diákjainkra egyénileg figyelünk, mivel családias légkörű, kis létszámú szakmacsoportokban zajlik az elméleti és a gyakorlati oktatás. Ez a tanulók egyéni ütemben való haladását szolgáló nagyobb odafigyelést és támogatást teszi lehetővé.</a:t>
            </a:r>
          </a:p>
          <a:p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2229203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8180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9000">
        <p:wipe/>
      </p:transition>
    </mc:Choice>
    <mc:Fallback xmlns="">
      <p:transition spd="slow" advClick="0" advTm="9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765641"/>
              </p:ext>
            </p:extLst>
          </p:nvPr>
        </p:nvGraphicFramePr>
        <p:xfrm>
          <a:off x="93052" y="116632"/>
          <a:ext cx="9036496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632" y="526232"/>
            <a:ext cx="156044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952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9000">
        <p:wipe/>
      </p:transition>
    </mc:Choice>
    <mc:Fallback xmlns="">
      <p:transition spd="slow" advClick="0" advTm="9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36396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200" b="1" i="1" u="sng" dirty="0">
                <a:latin typeface="Times New Roman" pitchFamily="18" charset="0"/>
                <a:cs typeface="Times New Roman" pitchFamily="18" charset="0"/>
              </a:rPr>
              <a:t>Mindegyik </a:t>
            </a:r>
            <a:r>
              <a:rPr lang="hu-HU" sz="2200" b="1" i="1" dirty="0">
                <a:latin typeface="Times New Roman" pitchFamily="18" charset="0"/>
                <a:cs typeface="Times New Roman" pitchFamily="18" charset="0"/>
              </a:rPr>
              <a:t>szakképző iskolai és technikumi </a:t>
            </a:r>
            <a:r>
              <a:rPr lang="hu-HU" sz="2200" b="1" i="1" u="sng" dirty="0">
                <a:latin typeface="Times New Roman" pitchFamily="18" charset="0"/>
                <a:cs typeface="Times New Roman" pitchFamily="18" charset="0"/>
              </a:rPr>
              <a:t>képzés</a:t>
            </a:r>
            <a:r>
              <a:rPr lang="hu-HU" b="1" i="1" u="sng" dirty="0">
                <a:latin typeface="Times New Roman" pitchFamily="18" charset="0"/>
                <a:cs typeface="Times New Roman" pitchFamily="18" charset="0"/>
              </a:rPr>
              <a:t> ösztöndíj</a:t>
            </a:r>
            <a:r>
              <a:rPr lang="hu-HU" sz="2200" b="1" i="1" u="sng" dirty="0">
                <a:latin typeface="Times New Roman" pitchFamily="18" charset="0"/>
                <a:cs typeface="Times New Roman" pitchFamily="18" charset="0"/>
              </a:rPr>
              <a:t>jal támogatott</a:t>
            </a:r>
            <a:r>
              <a:rPr lang="hu-HU" sz="2200" b="1" i="1" dirty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dirty="0">
                <a:latin typeface="Times New Roman" pitchFamily="18" charset="0"/>
                <a:cs typeface="Times New Roman" pitchFamily="18" charset="0"/>
              </a:rPr>
            </a:b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9002533"/>
              </p:ext>
            </p:extLst>
          </p:nvPr>
        </p:nvGraphicFramePr>
        <p:xfrm>
          <a:off x="251520" y="908719"/>
          <a:ext cx="8712968" cy="5832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184"/>
                <a:gridCol w="1872208"/>
                <a:gridCol w="2174401"/>
                <a:gridCol w="2133936"/>
                <a:gridCol w="876239"/>
              </a:tblGrid>
              <a:tr h="426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Iskolatípus</a:t>
                      </a:r>
                      <a:endParaRPr lang="hu-H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Jellemző</a:t>
                      </a:r>
                      <a:endParaRPr lang="hu-H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Ágazat</a:t>
                      </a:r>
                      <a:endParaRPr lang="hu-H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Szakma</a:t>
                      </a:r>
                      <a:endParaRPr lang="hu-H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Tagozatkód</a:t>
                      </a:r>
                      <a:endParaRPr lang="hu-H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2D050"/>
                    </a:solidFill>
                  </a:tcPr>
                </a:tc>
              </a:tr>
              <a:tr h="1307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TECHNIKUM</a:t>
                      </a:r>
                      <a:endParaRPr lang="hu-H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év, emelt szintű érettségivel, technikusi minősítéssel végez,                                                - ösztöndíjas képzés!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D9831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Mezőgazdaság és erdészet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D9831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Mezőgazdasági gépésztechnikus       Szakmaszám: 5 0810 17 08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D9831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hu-HU" sz="12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D98311"/>
                    </a:solidFill>
                  </a:tcPr>
                </a:tc>
              </a:tr>
              <a:tr h="17475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SZAKGIMNÁZIUM</a:t>
                      </a:r>
                      <a:endParaRPr lang="hu-H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4+1 év, 12.évfolyamon teljes érettségi, majd felsőfokú továbbtanulás lehetősége, vagy technikumi képzés helyben</a:t>
                      </a:r>
                      <a:endParaRPr lang="hu-HU" sz="12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D9831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Pedagógia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D9831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Pedagógiai munkatárs (pedagógiai asszisztens szakirányon)                Szakmaszám: 4 0119 01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D9831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D98311"/>
                    </a:solidFill>
                  </a:tcPr>
                </a:tc>
              </a:tr>
              <a:tr h="646506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SZAKKÉPZŐ ISKOLA</a:t>
                      </a:r>
                      <a:endParaRPr lang="hu-H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2D05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éves képzés, első évfolyam: ágazati alapképzés                           - ösztöndíjas képzés!</a:t>
                      </a:r>
                      <a:endParaRPr lang="hu-HU" sz="12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D9831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Mezőgazdaság és erdészet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D9831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Gazda (Növénytermesztő szakirányon)                             Szakmaszám: 4 0811 0704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D9831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D98311"/>
                    </a:solidFill>
                  </a:tcPr>
                </a:tc>
              </a:tr>
              <a:tr h="426306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D9831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Mezőgazdasági gépész             Szakmaszám: 4 0810 1707</a:t>
                      </a:r>
                      <a:endParaRPr lang="hu-HU" sz="12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D9831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D98311"/>
                    </a:solidFill>
                  </a:tcPr>
                </a:tc>
              </a:tr>
              <a:tr h="426306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Gépészet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D9831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Hegesztő                                      Szakmaszám: 4 0715 1008</a:t>
                      </a:r>
                      <a:endParaRPr lang="hu-HU" sz="12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D9831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D98311"/>
                    </a:solidFill>
                  </a:tcPr>
                </a:tc>
              </a:tr>
              <a:tr h="426306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Ipari gépész                                Szakmaszám: 4 0715 1009</a:t>
                      </a:r>
                      <a:endParaRPr lang="hu-HU" sz="12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D9831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D98311"/>
                    </a:solidFill>
                  </a:tcPr>
                </a:tc>
              </a:tr>
              <a:tr h="426306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Szociális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D9831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Szociális ápoló és gondozó                 Szakmaszám: 4 0923 2203</a:t>
                      </a:r>
                      <a:endParaRPr lang="hu-HU" sz="12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D9831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D9831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42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9000">
        <p:wipe/>
      </p:transition>
    </mc:Choice>
    <mc:Fallback xmlns="">
      <p:transition spd="slow" advClick="0" advTm="9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0648"/>
            <a:ext cx="8424936" cy="6336704"/>
          </a:xfrm>
        </p:spPr>
        <p:txBody>
          <a:bodyPr>
            <a:normAutofit/>
          </a:bodyPr>
          <a:lstStyle/>
          <a:p>
            <a:pPr algn="just"/>
            <a:endParaRPr lang="hu-HU" sz="24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u-H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u-HU" sz="2400" b="1" i="1" dirty="0" smtClean="0">
                <a:latin typeface="Times New Roman" pitchFamily="18" charset="0"/>
                <a:cs typeface="Times New Roman" pitchFamily="18" charset="0"/>
              </a:rPr>
              <a:t>Felvételi </a:t>
            </a:r>
            <a:r>
              <a:rPr lang="hu-HU" sz="2400" b="1" i="1" dirty="0">
                <a:latin typeface="Times New Roman" pitchFamily="18" charset="0"/>
                <a:cs typeface="Times New Roman" pitchFamily="18" charset="0"/>
              </a:rPr>
              <a:t>vizsgát nem tart az iskola.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jelentkezők felvétele a magyar nyelv és irodalom, a történelem, a matematika és az idegen nyelv tantárgyak 5–6–7. osztályos év végi és a 8. osztályos félévi osztályzataiból képzett pontszám alapján történik, rangsorolással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 jelentkezés feltétele az egészségügyi és pályaalkalmassági vizsga követelményeinek való megfelelés.</a:t>
            </a:r>
          </a:p>
          <a:p>
            <a:pPr algn="just"/>
            <a:endParaRPr lang="hu-H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04664"/>
            <a:ext cx="1848545" cy="119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0079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9000">
        <p:wipe/>
      </p:transition>
    </mc:Choice>
    <mc:Fallback xmlns="">
      <p:transition spd="slow" advClick="0" advTm="9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6192688"/>
          </a:xfrm>
        </p:spPr>
        <p:txBody>
          <a:bodyPr>
            <a:normAutofit/>
          </a:bodyPr>
          <a:lstStyle/>
          <a:p>
            <a:endParaRPr lang="hu-H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400" u="sng" dirty="0" smtClean="0">
                <a:latin typeface="Times New Roman" pitchFamily="18" charset="0"/>
                <a:cs typeface="Times New Roman" pitchFamily="18" charset="0"/>
              </a:rPr>
              <a:t>Idegen </a:t>
            </a:r>
            <a:r>
              <a:rPr lang="hu-HU" sz="2400" u="sng" dirty="0">
                <a:latin typeface="Times New Roman" pitchFamily="18" charset="0"/>
                <a:cs typeface="Times New Roman" pitchFamily="18" charset="0"/>
              </a:rPr>
              <a:t>nyelv: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angol vagy német – választható!</a:t>
            </a:r>
          </a:p>
          <a:p>
            <a:endParaRPr lang="hu-H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400" u="sng" dirty="0" smtClean="0">
                <a:latin typeface="Times New Roman" pitchFamily="18" charset="0"/>
                <a:cs typeface="Times New Roman" pitchFamily="18" charset="0"/>
              </a:rPr>
              <a:t>Heti </a:t>
            </a:r>
            <a:r>
              <a:rPr lang="hu-HU" sz="2400" u="sng" dirty="0">
                <a:latin typeface="Times New Roman" pitchFamily="18" charset="0"/>
                <a:cs typeface="Times New Roman" pitchFamily="18" charset="0"/>
              </a:rPr>
              <a:t>egy órában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hittan</a:t>
            </a:r>
            <a:r>
              <a:rPr lang="hu-HU" sz="2400" u="sng" dirty="0">
                <a:latin typeface="Times New Roman" pitchFamily="18" charset="0"/>
                <a:cs typeface="Times New Roman" pitchFamily="18" charset="0"/>
              </a:rPr>
              <a:t> oktatást tartunk</a:t>
            </a:r>
            <a:r>
              <a:rPr lang="hu-HU" sz="2400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felvételi lapok kitöltését és a felvételi eljárással kapcsolatos adminisztrációt a </a:t>
            </a:r>
            <a:r>
              <a:rPr lang="hu-HU" sz="2400" u="sng" dirty="0">
                <a:latin typeface="Times New Roman" pitchFamily="18" charset="0"/>
                <a:cs typeface="Times New Roman" pitchFamily="18" charset="0"/>
              </a:rPr>
              <a:t>nyolcadikos tanulók általános iskolái intézik.</a:t>
            </a:r>
          </a:p>
          <a:p>
            <a:endParaRPr lang="hu-H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hu-HU" sz="2800" u="sng" dirty="0" smtClean="0">
                <a:latin typeface="Times New Roman" pitchFamily="18" charset="0"/>
                <a:cs typeface="Times New Roman" pitchFamily="18" charset="0"/>
              </a:rPr>
              <a:t>Jelentkezési </a:t>
            </a:r>
            <a:r>
              <a:rPr lang="hu-HU" sz="2800" u="sng" dirty="0">
                <a:latin typeface="Times New Roman" pitchFamily="18" charset="0"/>
                <a:cs typeface="Times New Roman" pitchFamily="18" charset="0"/>
              </a:rPr>
              <a:t>határidő: 2021. február 19.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  <a:p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628" y="332656"/>
            <a:ext cx="2000174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524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9000">
        <p:wipe/>
      </p:transition>
    </mc:Choice>
    <mc:Fallback xmlns="">
      <p:transition spd="slow" advClick="0" advTm="9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65568381"/>
              </p:ext>
            </p:extLst>
          </p:nvPr>
        </p:nvGraphicFramePr>
        <p:xfrm>
          <a:off x="251520" y="365760"/>
          <a:ext cx="8568952" cy="4071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241396"/>
            <a:ext cx="8568952" cy="2759342"/>
          </a:xfrm>
        </p:spPr>
        <p:txBody>
          <a:bodyPr>
            <a:normAutofit lnSpcReduction="10000"/>
          </a:bodyPr>
          <a:lstStyle/>
          <a:p>
            <a:endParaRPr lang="hu-HU" dirty="0"/>
          </a:p>
          <a:p>
            <a:endParaRPr lang="hu-HU" u="sng" dirty="0" smtClean="0"/>
          </a:p>
          <a:p>
            <a:endParaRPr lang="hu-HU" u="sng" dirty="0"/>
          </a:p>
          <a:p>
            <a:r>
              <a:rPr lang="hu-HU" sz="2000" u="sng" dirty="0" smtClean="0"/>
              <a:t>További </a:t>
            </a:r>
            <a:r>
              <a:rPr lang="hu-HU" sz="2000" u="sng" dirty="0"/>
              <a:t>információk </a:t>
            </a:r>
            <a:r>
              <a:rPr lang="hu-HU" sz="2000" dirty="0"/>
              <a:t>a Kolping Nagyváthy János Technikum, Szakgimnázium, Szakképző Iskola és Kollégiumról</a:t>
            </a:r>
            <a:r>
              <a:rPr lang="hu-HU" sz="2000" u="sng" dirty="0" smtClean="0"/>
              <a:t>:</a:t>
            </a:r>
          </a:p>
          <a:p>
            <a:endParaRPr lang="hu-HU" sz="2000" dirty="0"/>
          </a:p>
          <a:p>
            <a:r>
              <a:rPr lang="hu-HU" sz="2000" u="sng" dirty="0"/>
              <a:t>az iskola honlapján (</a:t>
            </a:r>
            <a:r>
              <a:rPr lang="hu-HU" sz="2000" i="1" u="sng" dirty="0">
                <a:hlinkClick r:id="rId7"/>
              </a:rPr>
              <a:t>www.kolping-nkicsurgo.hu</a:t>
            </a:r>
            <a:r>
              <a:rPr lang="hu-HU" sz="2000" u="sng" dirty="0"/>
              <a:t>)</a:t>
            </a:r>
            <a:br>
              <a:rPr lang="hu-HU" sz="2000" u="sng" dirty="0"/>
            </a:br>
            <a:r>
              <a:rPr lang="hu-HU" sz="2000" u="sng" dirty="0"/>
              <a:t>és Facebook-oldalán (</a:t>
            </a:r>
            <a:r>
              <a:rPr lang="hu-HU" sz="2000" dirty="0"/>
              <a:t> </a:t>
            </a:r>
            <a:r>
              <a:rPr lang="hu-HU" sz="2000" u="sng" dirty="0">
                <a:hlinkClick r:id="rId8"/>
              </a:rPr>
              <a:t>www.facebook.com/nagyvathy.kozepiskola.csurgo</a:t>
            </a:r>
            <a:r>
              <a:rPr lang="hu-HU" sz="2000" dirty="0"/>
              <a:t> )</a:t>
            </a:r>
          </a:p>
          <a:p>
            <a:endParaRPr lang="hu-HU" sz="20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68934"/>
            <a:ext cx="2426579" cy="1572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609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9000">
        <p:wipe/>
      </p:transition>
    </mc:Choice>
    <mc:Fallback xmlns="">
      <p:transition spd="slow" advClick="0" advTm="9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84</TotalTime>
  <Words>384</Words>
  <Application>Microsoft Office PowerPoint</Application>
  <PresentationFormat>Diavetítés a képernyőre (4:3 oldalarány)</PresentationFormat>
  <Paragraphs>66</Paragraphs>
  <Slides>7</Slides>
  <Notes>0</Notes>
  <HiddenSlides>0</HiddenSlides>
  <MMClips>1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Angles</vt:lpstr>
      <vt:lpstr>PowerPoint bemutató</vt:lpstr>
      <vt:lpstr>PowerPoint bemutató</vt:lpstr>
      <vt:lpstr>PowerPoint bemutató</vt:lpstr>
      <vt:lpstr>Mindegyik szakképző iskolai és technikumi képzés ösztöndíjjal támogatott! 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Kolping Nagyváthy János Technikum, Szakgimnázium, Szakképző Iskola és Kollégium 2020/21-es tanévre meghirdeti tagozatait:</dc:title>
  <dc:creator>Orsi</dc:creator>
  <cp:lastModifiedBy>KOLPING_ASUS17</cp:lastModifiedBy>
  <cp:revision>12</cp:revision>
  <dcterms:created xsi:type="dcterms:W3CDTF">2020-11-13T09:56:57Z</dcterms:created>
  <dcterms:modified xsi:type="dcterms:W3CDTF">2020-11-13T12:52:13Z</dcterms:modified>
</cp:coreProperties>
</file>